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3.png" ContentType="image/png"/>
  <Override PartName="/ppt/media/image42.png" ContentType="image/png"/>
  <Override PartName="/ppt/media/image41.jpeg" ContentType="image/jpeg"/>
  <Override PartName="/ppt/media/image40.png" ContentType="image/png"/>
  <Override PartName="/ppt/media/image37.png" ContentType="image/png"/>
  <Override PartName="/ppt/media/image15.png" ContentType="image/pn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16.png" ContentType="image/png"/>
  <Override PartName="/ppt/media/image6.jpeg" ContentType="image/jpeg"/>
  <Override PartName="/ppt/media/image1.jpeg" ContentType="image/jpeg"/>
  <Override PartName="/ppt/media/image5.jpeg" ContentType="image/jpe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46.png" ContentType="image/pn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55.png" ContentType="image/png"/>
  <Override PartName="/ppt/media/image30.png" ContentType="image/png"/>
  <Override PartName="/ppt/media/image56.png" ContentType="image/png"/>
  <Override PartName="/ppt/media/image31.png" ContentType="image/png"/>
  <Override PartName="/ppt/media/image57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36.png" ContentType="image/png"/>
  <Override PartName="/ppt/media/image45.jpeg" ContentType="image/jpeg"/>
  <Override PartName="/ppt/media/image12.jpeg" ContentType="image/jpeg"/>
  <Override PartName="/ppt/media/image44.jpeg" ContentType="image/jpeg"/>
  <Override PartName="/ppt/media/image11.jpeg" ContentType="image/jpeg"/>
  <Override PartName="/ppt/media/image9.png" ContentType="image/png"/>
  <Override PartName="/ppt/media/image7.png" ContentType="image/png"/>
  <Override PartName="/ppt/media/image2.png" ContentType="image/png"/>
  <Override PartName="/ppt/media/image8.png" ContentType="image/png"/>
  <Override PartName="/ppt/media/image4.png" ContentType="image/png"/>
  <Override PartName="/ppt/media/image3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390" spc="-1" strike="noStrike">
              <a:solidFill>
                <a:srgbClr val="006699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2920" y="4055400"/>
            <a:ext cx="907164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02920" y="5150880"/>
            <a:ext cx="907164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390" spc="-1" strike="noStrike">
              <a:solidFill>
                <a:srgbClr val="006699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02920" y="4055400"/>
            <a:ext cx="442692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151600" y="4055400"/>
            <a:ext cx="442692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502920" y="5150880"/>
            <a:ext cx="442692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151600" y="5150880"/>
            <a:ext cx="442692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390" spc="-1" strike="noStrike">
              <a:solidFill>
                <a:srgbClr val="006699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502920" y="4055400"/>
            <a:ext cx="292068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570120" y="4055400"/>
            <a:ext cx="292068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636960" y="4055400"/>
            <a:ext cx="292068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02920" y="5150880"/>
            <a:ext cx="292068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570120" y="5150880"/>
            <a:ext cx="292068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636960" y="5150880"/>
            <a:ext cx="292068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390" spc="-1" strike="noStrike">
              <a:solidFill>
                <a:srgbClr val="006699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502920" y="4055400"/>
            <a:ext cx="9071640" cy="209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390" spc="-1" strike="noStrike">
              <a:solidFill>
                <a:srgbClr val="006699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2920" y="4055400"/>
            <a:ext cx="9071640" cy="2097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390" spc="-1" strike="noStrike">
              <a:solidFill>
                <a:srgbClr val="006699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2920" y="4055400"/>
            <a:ext cx="4426920" cy="2097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1600" y="4055400"/>
            <a:ext cx="4426920" cy="2097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390" spc="-1" strike="noStrike">
              <a:solidFill>
                <a:srgbClr val="006699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0" y="2340360"/>
            <a:ext cx="907164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390" spc="-1" strike="noStrike">
              <a:solidFill>
                <a:srgbClr val="006699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502920" y="4055400"/>
            <a:ext cx="442692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151600" y="4055400"/>
            <a:ext cx="4426920" cy="2097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502920" y="5150880"/>
            <a:ext cx="442692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390" spc="-1" strike="noStrike">
              <a:solidFill>
                <a:srgbClr val="006699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2920" y="4055400"/>
            <a:ext cx="9071640" cy="209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390" spc="-1" strike="noStrike">
              <a:solidFill>
                <a:srgbClr val="006699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2920" y="4055400"/>
            <a:ext cx="4426920" cy="2097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1600" y="4055400"/>
            <a:ext cx="442692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1600" y="5150880"/>
            <a:ext cx="442692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390" spc="-1" strike="noStrike">
              <a:solidFill>
                <a:srgbClr val="006699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2920" y="4055400"/>
            <a:ext cx="442692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151600" y="4055400"/>
            <a:ext cx="442692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502920" y="5150880"/>
            <a:ext cx="907164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390" spc="-1" strike="noStrike">
              <a:solidFill>
                <a:srgbClr val="006699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02920" y="4055400"/>
            <a:ext cx="907164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502920" y="5150880"/>
            <a:ext cx="907164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390" spc="-1" strike="noStrike">
              <a:solidFill>
                <a:srgbClr val="006699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502920" y="4055400"/>
            <a:ext cx="442692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5151600" y="4055400"/>
            <a:ext cx="442692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502920" y="5150880"/>
            <a:ext cx="442692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5151600" y="5150880"/>
            <a:ext cx="442692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390" spc="-1" strike="noStrike">
              <a:solidFill>
                <a:srgbClr val="006699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502920" y="4055400"/>
            <a:ext cx="292068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3570120" y="4055400"/>
            <a:ext cx="292068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6636960" y="4055400"/>
            <a:ext cx="292068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502920" y="5150880"/>
            <a:ext cx="292068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3570120" y="5150880"/>
            <a:ext cx="292068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body"/>
          </p:nvPr>
        </p:nvSpPr>
        <p:spPr>
          <a:xfrm>
            <a:off x="6636960" y="5150880"/>
            <a:ext cx="292068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390" spc="-1" strike="noStrike">
              <a:solidFill>
                <a:srgbClr val="006699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2920" y="4055400"/>
            <a:ext cx="9071640" cy="2097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390" spc="-1" strike="noStrike">
              <a:solidFill>
                <a:srgbClr val="006699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2920" y="4055400"/>
            <a:ext cx="4426920" cy="2097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51600" y="4055400"/>
            <a:ext cx="4426920" cy="2097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390" spc="-1" strike="noStrike">
              <a:solidFill>
                <a:srgbClr val="006699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0" y="2340360"/>
            <a:ext cx="907164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390" spc="-1" strike="noStrike">
              <a:solidFill>
                <a:srgbClr val="006699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2920" y="4055400"/>
            <a:ext cx="442692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1600" y="4055400"/>
            <a:ext cx="4426920" cy="2097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02920" y="5150880"/>
            <a:ext cx="442692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390" spc="-1" strike="noStrike">
              <a:solidFill>
                <a:srgbClr val="006699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2920" y="4055400"/>
            <a:ext cx="4426920" cy="2097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1600" y="4055400"/>
            <a:ext cx="442692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151600" y="5150880"/>
            <a:ext cx="442692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390" spc="-1" strike="noStrike">
              <a:solidFill>
                <a:srgbClr val="006699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2920" y="4055400"/>
            <a:ext cx="442692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151600" y="4055400"/>
            <a:ext cx="442692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502920" y="5150880"/>
            <a:ext cx="907164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19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0" y="5805360"/>
            <a:ext cx="10079640" cy="1754280"/>
          </a:xfrm>
          <a:prstGeom prst="rect">
            <a:avLst/>
          </a:prstGeom>
          <a:ln w="3672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390" spc="-1" strike="noStrike">
                <a:solidFill>
                  <a:srgbClr val="006699"/>
                </a:solidFill>
                <a:latin typeface="Arial"/>
              </a:rPr>
              <a:t>Click to edit the title text format</a:t>
            </a:r>
            <a:endParaRPr b="0" lang="en-US" sz="4390" spc="-1" strike="noStrike">
              <a:solidFill>
                <a:srgbClr val="006699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2920" y="4055400"/>
            <a:ext cx="9071640" cy="2097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0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190" spc="-1" strike="noStrike">
                <a:latin typeface="Arial"/>
              </a:rPr>
              <a:t>Click to edit the outline text format</a:t>
            </a:r>
            <a:endParaRPr b="0" lang="en-US" sz="3190" spc="-1" strike="noStrike">
              <a:latin typeface="Arial"/>
            </a:endParaRPr>
          </a:p>
          <a:p>
            <a:pPr lvl="1" marL="864000" indent="-324000">
              <a:spcBef>
                <a:spcPts val="1123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790" spc="-1" strike="noStrike">
                <a:latin typeface="Arial"/>
              </a:rPr>
              <a:t>Second Outline Level</a:t>
            </a:r>
            <a:endParaRPr b="0" lang="en-US" sz="2790" spc="-1" strike="noStrike">
              <a:latin typeface="Arial"/>
            </a:endParaRPr>
          </a:p>
          <a:p>
            <a:pPr lvl="2" marL="1296000" indent="-288000">
              <a:spcBef>
                <a:spcPts val="83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90" spc="-1" strike="noStrike">
                <a:latin typeface="Arial"/>
              </a:rPr>
              <a:t>Third Outline Level</a:t>
            </a:r>
            <a:endParaRPr b="0" lang="en-US" sz="2390" spc="-1" strike="noStrike">
              <a:latin typeface="Arial"/>
            </a:endParaRPr>
          </a:p>
          <a:p>
            <a:pPr lvl="3" marL="1728000" indent="-216000">
              <a:spcBef>
                <a:spcPts val="55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7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7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7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/>
          </p:nvPr>
        </p:nvSpPr>
        <p:spPr>
          <a:xfrm>
            <a:off x="502920" y="688608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ftr"/>
          </p:nvPr>
        </p:nvSpPr>
        <p:spPr>
          <a:xfrm>
            <a:off x="3446280" y="6886440"/>
            <a:ext cx="3195000" cy="52092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sldNum"/>
          </p:nvPr>
        </p:nvSpPr>
        <p:spPr>
          <a:xfrm>
            <a:off x="7226280" y="688608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8F84D9AF-A610-4455-9A93-C8CE5FBD5E0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360" y="0"/>
            <a:ext cx="10076760" cy="941760"/>
          </a:xfrm>
          <a:prstGeom prst="rect">
            <a:avLst/>
          </a:prstGeom>
          <a:gradFill rotWithShape="0">
            <a:gsLst>
              <a:gs pos="0">
                <a:srgbClr val="dff2fc"/>
              </a:gs>
              <a:gs pos="100000">
                <a:srgbClr val="009bdd"/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CustomShape 2"/>
          <p:cNvSpPr/>
          <p:nvPr/>
        </p:nvSpPr>
        <p:spPr>
          <a:xfrm>
            <a:off x="360" y="6619320"/>
            <a:ext cx="10076760" cy="941760"/>
          </a:xfrm>
          <a:prstGeom prst="rect">
            <a:avLst/>
          </a:prstGeom>
          <a:gradFill rotWithShape="0">
            <a:gsLst>
              <a:gs pos="0">
                <a:srgbClr val="dff2fc"/>
              </a:gs>
              <a:gs pos="100000">
                <a:srgbClr val="009bdd"/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PlaceHolder 3"/>
          <p:cNvSpPr>
            <a:spLocks noGrp="1"/>
          </p:cNvSpPr>
          <p:nvPr>
            <p:ph type="title"/>
          </p:nvPr>
        </p:nvSpPr>
        <p:spPr>
          <a:xfrm>
            <a:off x="502920" y="300600"/>
            <a:ext cx="9071640" cy="637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39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3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502920" y="176796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0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190" spc="-1" strike="noStrike">
                <a:solidFill>
                  <a:srgbClr val="0066cc"/>
                </a:solidFill>
                <a:latin typeface="Arial"/>
              </a:rPr>
              <a:t>Click to edit the outline text format</a:t>
            </a:r>
            <a:endParaRPr b="0" lang="en-US" sz="3190" spc="-1" strike="noStrike">
              <a:solidFill>
                <a:srgbClr val="0066cc"/>
              </a:solidFill>
              <a:latin typeface="Arial"/>
            </a:endParaRPr>
          </a:p>
          <a:p>
            <a:pPr lvl="1" marL="864000" indent="-324000">
              <a:spcBef>
                <a:spcPts val="1123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790" spc="-1" strike="noStrike">
                <a:solidFill>
                  <a:srgbClr val="0066cc"/>
                </a:solidFill>
                <a:latin typeface="Arial"/>
              </a:rPr>
              <a:t>Second Outline Level</a:t>
            </a:r>
            <a:endParaRPr b="0" lang="en-US" sz="2790" spc="-1" strike="noStrike">
              <a:solidFill>
                <a:srgbClr val="0066cc"/>
              </a:solidFill>
              <a:latin typeface="Arial"/>
            </a:endParaRPr>
          </a:p>
          <a:p>
            <a:pPr lvl="2" marL="1296000" indent="-288000">
              <a:spcBef>
                <a:spcPts val="83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90" spc="-1" strike="noStrike">
                <a:solidFill>
                  <a:srgbClr val="0066cc"/>
                </a:solidFill>
                <a:latin typeface="Arial"/>
              </a:rPr>
              <a:t>Third Outline Level</a:t>
            </a:r>
            <a:endParaRPr b="0" lang="en-US" sz="2390" spc="-1" strike="noStrike">
              <a:solidFill>
                <a:srgbClr val="0066cc"/>
              </a:solidFill>
              <a:latin typeface="Arial"/>
            </a:endParaRPr>
          </a:p>
          <a:p>
            <a:pPr lvl="3" marL="1728000" indent="-216000">
              <a:spcBef>
                <a:spcPts val="55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66cc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66cc"/>
              </a:solidFill>
              <a:latin typeface="Arial"/>
            </a:endParaRPr>
          </a:p>
          <a:p>
            <a:pPr lvl="4" marL="2160000" indent="-216000">
              <a:spcBef>
                <a:spcPts val="27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66cc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66cc"/>
              </a:solidFill>
              <a:latin typeface="Arial"/>
            </a:endParaRPr>
          </a:p>
          <a:p>
            <a:pPr lvl="5" marL="2592000" indent="-216000">
              <a:spcBef>
                <a:spcPts val="27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66cc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66cc"/>
              </a:solidFill>
              <a:latin typeface="Arial"/>
            </a:endParaRPr>
          </a:p>
          <a:p>
            <a:pPr lvl="6" marL="3024000" indent="-216000">
              <a:spcBef>
                <a:spcPts val="27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66cc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dt"/>
          </p:nvPr>
        </p:nvSpPr>
        <p:spPr>
          <a:xfrm>
            <a:off x="502920" y="688608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ftr"/>
          </p:nvPr>
        </p:nvSpPr>
        <p:spPr>
          <a:xfrm>
            <a:off x="3446280" y="6886440"/>
            <a:ext cx="3195000" cy="52092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 type="sldNum"/>
          </p:nvPr>
        </p:nvSpPr>
        <p:spPr>
          <a:xfrm>
            <a:off x="7226280" y="688608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457EDCE4-504C-4438-822D-8B61F0C1903F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jpeg"/><Relationship Id="rId3" Type="http://schemas.openxmlformats.org/officeDocument/2006/relationships/slideLayout" Target="../slideLayouts/slideLayout4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jpeg"/><Relationship Id="rId4" Type="http://schemas.openxmlformats.org/officeDocument/2006/relationships/image" Target="../media/image45.jpeg"/><Relationship Id="rId5" Type="http://schemas.openxmlformats.org/officeDocument/2006/relationships/image" Target="../media/image46.png"/><Relationship Id="rId6" Type="http://schemas.openxmlformats.org/officeDocument/2006/relationships/slideLayout" Target="../slideLayouts/slideLayout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slideLayout" Target="../slideLayouts/slideLayout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slideLayout" Target="../slideLayouts/slideLayout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slideLayout" Target="../slideLayouts/slideLayout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jpeg"/><Relationship Id="rId3" Type="http://schemas.openxmlformats.org/officeDocument/2006/relationships/image" Target="../media/image12.jpe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slideLayout" Target="../slideLayouts/slideLayout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slideLayout" Target="../slideLayouts/slideLayout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254880" y="1154160"/>
            <a:ext cx="9071640" cy="5311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i="1" lang="en-US" sz="4800" spc="-1" strike="noStrike">
                <a:solidFill>
                  <a:srgbClr val="000000"/>
                </a:solidFill>
                <a:latin typeface="Arial"/>
              </a:rPr>
              <a:t>Strathmore Actuarial Student's Society</a:t>
            </a:r>
            <a:br/>
            <a:br/>
            <a:r>
              <a:rPr b="1" i="1" lang="en-US" sz="4800" spc="-1" strike="noStrike">
                <a:solidFill>
                  <a:srgbClr val="000000"/>
                </a:solidFill>
                <a:latin typeface="Arial"/>
              </a:rPr>
              <a:t>R Training Program</a:t>
            </a:r>
            <a:br/>
            <a:br/>
            <a:r>
              <a:rPr b="1" i="1" lang="en-US" sz="3900" spc="-1" strike="noStrike">
                <a:solidFill>
                  <a:srgbClr val="000000"/>
                </a:solidFill>
                <a:latin typeface="Arial"/>
              </a:rPr>
              <a:t>Shelmith N. Kariuki</a:t>
            </a:r>
            <a:br/>
            <a:endParaRPr b="0" lang="en-US" sz="3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2"/>
          <a:stretch/>
        </p:blipFill>
        <p:spPr>
          <a:xfrm>
            <a:off x="8339760" y="6034320"/>
            <a:ext cx="1739520" cy="1524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360" y="-18360"/>
            <a:ext cx="9692640" cy="1024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i="1" lang="en-US" sz="4000" spc="-1" strike="noStrike">
                <a:solidFill>
                  <a:srgbClr val="006699"/>
                </a:solidFill>
                <a:latin typeface="Arial"/>
              </a:rPr>
              <a:t>Use Cases: Finance and </a:t>
            </a:r>
            <a:r>
              <a:rPr b="1" i="1" lang="en-US" sz="4000" spc="-1" strike="noStrike">
                <a:solidFill>
                  <a:srgbClr val="006699"/>
                </a:solidFill>
                <a:latin typeface="Arial"/>
              </a:rPr>
              <a:t>Actuarial Science Cont’d</a:t>
            </a:r>
            <a:endParaRPr b="0" lang="en-US" sz="4000" spc="-1" strike="noStrike">
              <a:solidFill>
                <a:srgbClr val="006699"/>
              </a:solidFill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8228880" y="5937120"/>
            <a:ext cx="1850400" cy="1622160"/>
          </a:xfrm>
          <a:prstGeom prst="rect">
            <a:avLst/>
          </a:prstGeom>
          <a:ln>
            <a:noFill/>
          </a:ln>
        </p:spPr>
      </p:pic>
      <p:pic>
        <p:nvPicPr>
          <p:cNvPr id="126" name="" descr=""/>
          <p:cNvPicPr/>
          <p:nvPr/>
        </p:nvPicPr>
        <p:blipFill>
          <a:blip r:embed="rId2">
            <a:alphaModFix amt="0"/>
          </a:blip>
        </p:blipFill>
        <p:spPr>
          <a:xfrm>
            <a:off x="75600" y="1152000"/>
            <a:ext cx="9692640" cy="4591800"/>
          </a:xfrm>
          <a:prstGeom prst="rect">
            <a:avLst/>
          </a:prstGeom>
          <a:ln w="36720"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360" y="-18360"/>
            <a:ext cx="9692640" cy="1024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i="1" lang="en-US" sz="4000" spc="-1" strike="noStrike">
                <a:solidFill>
                  <a:srgbClr val="006699"/>
                </a:solidFill>
                <a:latin typeface="Arial"/>
              </a:rPr>
              <a:t>Use Cases: Finance and </a:t>
            </a:r>
            <a:r>
              <a:rPr b="1" i="1" lang="en-US" sz="4000" spc="-1" strike="noStrike">
                <a:solidFill>
                  <a:srgbClr val="006699"/>
                </a:solidFill>
                <a:latin typeface="Arial"/>
              </a:rPr>
              <a:t>Actuarial Science Cont’d</a:t>
            </a:r>
            <a:endParaRPr b="0" lang="en-US" sz="4000" spc="-1" strike="noStrike">
              <a:solidFill>
                <a:srgbClr val="006699"/>
              </a:solidFill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8228880" y="5937120"/>
            <a:ext cx="1850400" cy="1622160"/>
          </a:xfrm>
          <a:prstGeom prst="rect">
            <a:avLst/>
          </a:prstGeom>
          <a:ln>
            <a:noFill/>
          </a:ln>
        </p:spPr>
      </p:pic>
      <p:pic>
        <p:nvPicPr>
          <p:cNvPr id="129" name="" descr=""/>
          <p:cNvPicPr/>
          <p:nvPr/>
        </p:nvPicPr>
        <p:blipFill>
          <a:blip r:embed="rId2">
            <a:alphaModFix amt="0"/>
          </a:blip>
        </p:blipFill>
        <p:spPr>
          <a:xfrm>
            <a:off x="0" y="1409400"/>
            <a:ext cx="10079640" cy="2888280"/>
          </a:xfrm>
          <a:prstGeom prst="rect">
            <a:avLst/>
          </a:prstGeom>
          <a:ln w="36720"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360" y="-18360"/>
            <a:ext cx="9692640" cy="1024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i="1" lang="en-US" sz="4000" spc="-1" strike="noStrike">
                <a:solidFill>
                  <a:srgbClr val="006699"/>
                </a:solidFill>
                <a:latin typeface="Arial"/>
              </a:rPr>
              <a:t>Use Cases: Finance and </a:t>
            </a:r>
            <a:r>
              <a:rPr b="1" i="1" lang="en-US" sz="4000" spc="-1" strike="noStrike">
                <a:solidFill>
                  <a:srgbClr val="006699"/>
                </a:solidFill>
                <a:latin typeface="Arial"/>
              </a:rPr>
              <a:t>Actuarial Science Cont’d</a:t>
            </a:r>
            <a:endParaRPr b="0" lang="en-US" sz="4000" spc="-1" strike="noStrike">
              <a:solidFill>
                <a:srgbClr val="006699"/>
              </a:solidFill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8228880" y="5937120"/>
            <a:ext cx="1850400" cy="1622160"/>
          </a:xfrm>
          <a:prstGeom prst="rect">
            <a:avLst/>
          </a:prstGeom>
          <a:ln>
            <a:noFill/>
          </a:ln>
        </p:spPr>
      </p:pic>
      <p:pic>
        <p:nvPicPr>
          <p:cNvPr id="132" name="" descr=""/>
          <p:cNvPicPr/>
          <p:nvPr/>
        </p:nvPicPr>
        <p:blipFill>
          <a:blip r:embed="rId2">
            <a:alphaModFix amt="0"/>
          </a:blip>
        </p:blipFill>
        <p:spPr>
          <a:xfrm>
            <a:off x="253800" y="1077480"/>
            <a:ext cx="9164520" cy="4683240"/>
          </a:xfrm>
          <a:prstGeom prst="rect">
            <a:avLst/>
          </a:prstGeom>
          <a:ln w="36720"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360" y="-18360"/>
            <a:ext cx="9692640" cy="1024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i="1" lang="en-US" sz="4000" spc="-1" strike="noStrike">
                <a:solidFill>
                  <a:srgbClr val="006699"/>
                </a:solidFill>
                <a:latin typeface="Arial"/>
              </a:rPr>
              <a:t>Use Cases: Finance and </a:t>
            </a:r>
            <a:r>
              <a:rPr b="1" i="1" lang="en-US" sz="4000" spc="-1" strike="noStrike">
                <a:solidFill>
                  <a:srgbClr val="006699"/>
                </a:solidFill>
                <a:latin typeface="Arial"/>
              </a:rPr>
              <a:t>Actuarial Science Cont’d</a:t>
            </a:r>
            <a:endParaRPr b="0" lang="en-US" sz="4000" spc="-1" strike="noStrike">
              <a:solidFill>
                <a:srgbClr val="006699"/>
              </a:solidFill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8228880" y="5937120"/>
            <a:ext cx="1850400" cy="1622160"/>
          </a:xfrm>
          <a:prstGeom prst="rect">
            <a:avLst/>
          </a:prstGeom>
          <a:ln>
            <a:noFill/>
          </a:ln>
        </p:spPr>
      </p:pic>
      <p:pic>
        <p:nvPicPr>
          <p:cNvPr id="135" name="" descr=""/>
          <p:cNvPicPr/>
          <p:nvPr/>
        </p:nvPicPr>
        <p:blipFill>
          <a:blip r:embed="rId2">
            <a:alphaModFix amt="0"/>
          </a:blip>
        </p:blipFill>
        <p:spPr>
          <a:xfrm>
            <a:off x="335520" y="1060200"/>
            <a:ext cx="8717040" cy="4646880"/>
          </a:xfrm>
          <a:prstGeom prst="rect">
            <a:avLst/>
          </a:prstGeom>
          <a:ln w="36720"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" descr=""/>
          <p:cNvPicPr/>
          <p:nvPr/>
        </p:nvPicPr>
        <p:blipFill>
          <a:blip r:embed="rId1">
            <a:alphaModFix amt="0"/>
          </a:blip>
        </p:blipFill>
        <p:spPr>
          <a:xfrm>
            <a:off x="24120" y="37440"/>
            <a:ext cx="10079640" cy="6341760"/>
          </a:xfrm>
          <a:prstGeom prst="rect">
            <a:avLst/>
          </a:prstGeom>
          <a:ln w="36720"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720" y="0"/>
            <a:ext cx="7680960" cy="91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i="1" lang="en-US" sz="4000" spc="-1" strike="noStrike">
                <a:solidFill>
                  <a:srgbClr val="006699"/>
                </a:solidFill>
                <a:latin typeface="Arial"/>
              </a:rPr>
              <a:t>AfricaR</a:t>
            </a:r>
            <a:endParaRPr b="0" lang="en-US" sz="4000" spc="-1" strike="noStrike">
              <a:solidFill>
                <a:srgbClr val="006699"/>
              </a:solidFill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4591440" y="1371600"/>
            <a:ext cx="4918320" cy="453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Century Gothic"/>
              </a:rPr>
              <a:t>Mission: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285840" indent="-285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</a:rPr>
              <a:t>T</a:t>
            </a:r>
            <a:r>
              <a:rPr b="0" lang="en-US" sz="1500" spc="-1" strike="noStrike">
                <a:solidFill>
                  <a:srgbClr val="000000"/>
                </a:solidFill>
                <a:latin typeface="Century Gothic"/>
              </a:rPr>
              <a:t>o achieve </a:t>
            </a:r>
            <a:r>
              <a:rPr b="1" lang="en-US" sz="1500" spc="-1" strike="noStrike">
                <a:solidFill>
                  <a:srgbClr val="000000"/>
                </a:solidFill>
                <a:latin typeface="Century Gothic"/>
              </a:rPr>
              <a:t>improved representation</a:t>
            </a:r>
            <a:r>
              <a:rPr b="0" lang="en-US" sz="1500" spc="-1" strike="noStrike">
                <a:solidFill>
                  <a:srgbClr val="000000"/>
                </a:solidFill>
                <a:latin typeface="Century Gothic"/>
              </a:rPr>
              <a:t> and </a:t>
            </a:r>
            <a:r>
              <a:rPr b="1" lang="en-US" sz="1500" spc="-1" strike="noStrike">
                <a:solidFill>
                  <a:srgbClr val="000000"/>
                </a:solidFill>
                <a:latin typeface="Century Gothic"/>
              </a:rPr>
              <a:t>empower</a:t>
            </a:r>
            <a:r>
              <a:rPr b="0" lang="en-US" sz="1500" spc="-1" strike="noStrike">
                <a:solidFill>
                  <a:srgbClr val="000000"/>
                </a:solidFill>
                <a:latin typeface="Century Gothic"/>
              </a:rPr>
              <a:t> the African population of all genders, who are </a:t>
            </a:r>
            <a:r>
              <a:rPr b="1" lang="en-US" sz="1500" spc="-1" strike="noStrike">
                <a:solidFill>
                  <a:srgbClr val="000000"/>
                </a:solidFill>
                <a:latin typeface="Century Gothic"/>
              </a:rPr>
              <a:t>underrepresented</a:t>
            </a:r>
            <a:r>
              <a:rPr b="0" lang="en-US" sz="1500" spc="-1" strike="noStrike">
                <a:solidFill>
                  <a:srgbClr val="000000"/>
                </a:solidFill>
                <a:latin typeface="Century Gothic"/>
              </a:rPr>
              <a:t> in the global R community.</a:t>
            </a:r>
            <a:endParaRPr b="0" lang="en-US" sz="15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85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Century Gothic"/>
              </a:rPr>
              <a:t>Support already existing R User Groups (RUGs) across Africa, and R enthusiasts to embrace </a:t>
            </a:r>
            <a:r>
              <a:rPr b="1" lang="en-US" sz="1500" spc="-1" strike="noStrike">
                <a:solidFill>
                  <a:srgbClr val="000000"/>
                </a:solidFill>
                <a:latin typeface="Century Gothic"/>
              </a:rPr>
              <a:t>the full potential</a:t>
            </a:r>
            <a:r>
              <a:rPr b="0" lang="en-US" sz="1500" spc="-1" strike="noStrike">
                <a:solidFill>
                  <a:srgbClr val="000000"/>
                </a:solidFill>
                <a:latin typeface="Century Gothic"/>
              </a:rPr>
              <a:t> of R programming.</a:t>
            </a:r>
            <a:endParaRPr b="0" lang="en-US" sz="15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85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Century Gothic"/>
              </a:rPr>
              <a:t>Through fostering a </a:t>
            </a:r>
            <a:r>
              <a:rPr b="1" lang="en-US" sz="1500" spc="-1" strike="noStrike">
                <a:solidFill>
                  <a:srgbClr val="000000"/>
                </a:solidFill>
                <a:latin typeface="Century Gothic"/>
              </a:rPr>
              <a:t>collaborative continental network</a:t>
            </a:r>
            <a:r>
              <a:rPr b="0" lang="en-US" sz="1500" spc="-1" strike="noStrike">
                <a:solidFill>
                  <a:srgbClr val="000000"/>
                </a:solidFill>
                <a:latin typeface="Century Gothic"/>
              </a:rPr>
              <a:t> of R gurus, mentors, learners, developers and leaders, to help facilitate individual and collective progress worldwide.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8339760" y="6034320"/>
            <a:ext cx="1739520" cy="1524960"/>
          </a:xfrm>
          <a:prstGeom prst="rect">
            <a:avLst/>
          </a:prstGeom>
          <a:ln>
            <a:noFill/>
          </a:ln>
        </p:spPr>
      </p:pic>
      <p:pic>
        <p:nvPicPr>
          <p:cNvPr id="140" name="" descr=""/>
          <p:cNvPicPr/>
          <p:nvPr/>
        </p:nvPicPr>
        <p:blipFill>
          <a:blip r:embed="rId2">
            <a:alphaModFix amt="0"/>
          </a:blip>
          <a:srcRect l="18188" t="26366" r="18408" b="24547"/>
        </p:blipFill>
        <p:spPr>
          <a:xfrm>
            <a:off x="253800" y="1387440"/>
            <a:ext cx="4370400" cy="3383280"/>
          </a:xfrm>
          <a:prstGeom prst="rect">
            <a:avLst/>
          </a:prstGeom>
          <a:ln w="36720"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720" y="93240"/>
            <a:ext cx="7864200" cy="820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i="1" lang="en-US" sz="4000" spc="-1" strike="noStrike">
                <a:solidFill>
                  <a:srgbClr val="006699"/>
                </a:solidFill>
                <a:latin typeface="Arial"/>
              </a:rPr>
              <a:t>nairobi</a:t>
            </a:r>
            <a:endParaRPr b="0" lang="en-US" sz="4000" spc="-1" strike="noStrike">
              <a:solidFill>
                <a:srgbClr val="006699"/>
              </a:solidFill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1737000" y="215280"/>
            <a:ext cx="640440" cy="561240"/>
          </a:xfrm>
          <a:prstGeom prst="rect">
            <a:avLst/>
          </a:prstGeom>
          <a:ln>
            <a:noFill/>
          </a:ln>
        </p:spPr>
      </p:pic>
      <p:pic>
        <p:nvPicPr>
          <p:cNvPr id="143" name="" descr=""/>
          <p:cNvPicPr/>
          <p:nvPr/>
        </p:nvPicPr>
        <p:blipFill>
          <a:blip r:embed="rId2">
            <a:alphaModFix amt="0"/>
          </a:blip>
        </p:blipFill>
        <p:spPr>
          <a:xfrm>
            <a:off x="3657600" y="1006200"/>
            <a:ext cx="2925720" cy="2925720"/>
          </a:xfrm>
          <a:prstGeom prst="rect">
            <a:avLst/>
          </a:prstGeom>
          <a:ln w="36720">
            <a:noFill/>
          </a:ln>
        </p:spPr>
      </p:pic>
      <p:pic>
        <p:nvPicPr>
          <p:cNvPr id="144" name="" descr=""/>
          <p:cNvPicPr/>
          <p:nvPr/>
        </p:nvPicPr>
        <p:blipFill>
          <a:blip r:embed="rId3">
            <a:alphaModFix amt="0"/>
          </a:blip>
        </p:blipFill>
        <p:spPr>
          <a:xfrm>
            <a:off x="456480" y="1188720"/>
            <a:ext cx="2743200" cy="2743200"/>
          </a:xfrm>
          <a:prstGeom prst="rect">
            <a:avLst/>
          </a:prstGeom>
          <a:ln w="36720">
            <a:noFill/>
          </a:ln>
        </p:spPr>
      </p:pic>
      <p:pic>
        <p:nvPicPr>
          <p:cNvPr id="145" name="" descr=""/>
          <p:cNvPicPr/>
          <p:nvPr/>
        </p:nvPicPr>
        <p:blipFill>
          <a:blip r:embed="rId4">
            <a:alphaModFix amt="0"/>
          </a:blip>
        </p:blipFill>
        <p:spPr>
          <a:xfrm>
            <a:off x="6991920" y="1082880"/>
            <a:ext cx="2792160" cy="2757600"/>
          </a:xfrm>
          <a:prstGeom prst="rect">
            <a:avLst/>
          </a:prstGeom>
          <a:ln w="36720">
            <a:noFill/>
          </a:ln>
        </p:spPr>
      </p:pic>
      <p:sp>
        <p:nvSpPr>
          <p:cNvPr id="146" name="TextShape 2"/>
          <p:cNvSpPr txBox="1"/>
          <p:nvPr/>
        </p:nvSpPr>
        <p:spPr>
          <a:xfrm>
            <a:off x="456480" y="4297680"/>
            <a:ext cx="2743200" cy="104436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/>
          <a:p>
            <a:pPr algn="ctr"/>
            <a:r>
              <a:rPr b="1" lang="en-US" sz="1600" spc="-1" strike="noStrike">
                <a:latin typeface="Arial"/>
              </a:rPr>
              <a:t>Kigen Tembu</a:t>
            </a:r>
            <a:endParaRPr b="0" lang="en-US" sz="1600" spc="-1" strike="noStrike">
              <a:latin typeface="Arial"/>
            </a:endParaRPr>
          </a:p>
          <a:p>
            <a:pPr algn="ctr"/>
            <a:endParaRPr b="0" lang="en-US" sz="1600" spc="-1" strike="noStrike">
              <a:latin typeface="Arial"/>
            </a:endParaRPr>
          </a:p>
          <a:p>
            <a:pPr algn="ctr"/>
            <a:r>
              <a:rPr b="0" lang="en-US" sz="1600" spc="-1" strike="noStrike">
                <a:latin typeface="Arial"/>
              </a:rPr>
              <a:t>Data Scientist</a:t>
            </a:r>
            <a:endParaRPr b="0" lang="en-US" sz="1600" spc="-1" strike="noStrike">
              <a:latin typeface="Arial"/>
            </a:endParaRPr>
          </a:p>
          <a:p>
            <a:pPr algn="ctr"/>
            <a:endParaRPr b="0" lang="en-US" sz="1600" spc="-1" strike="noStrike">
              <a:latin typeface="Arial"/>
            </a:endParaRPr>
          </a:p>
          <a:p>
            <a:pPr algn="ctr"/>
            <a:r>
              <a:rPr b="1" lang="en-US" sz="1600" spc="-1" strike="noStrike">
                <a:latin typeface="Arial"/>
              </a:rPr>
              <a:t>MUSONI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7" name="TextShape 3"/>
          <p:cNvSpPr txBox="1"/>
          <p:nvPr/>
        </p:nvSpPr>
        <p:spPr>
          <a:xfrm>
            <a:off x="3657600" y="4227120"/>
            <a:ext cx="2743200" cy="125928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/>
          <a:p>
            <a:pPr algn="ctr"/>
            <a:r>
              <a:rPr b="1" lang="en-US" sz="1600" spc="-1" strike="noStrike">
                <a:latin typeface="Arial"/>
              </a:rPr>
              <a:t>Shelmith Kariuki</a:t>
            </a:r>
            <a:endParaRPr b="0" lang="en-US" sz="1600" spc="-1" strike="noStrike">
              <a:latin typeface="Arial"/>
            </a:endParaRPr>
          </a:p>
          <a:p>
            <a:pPr algn="ctr"/>
            <a:endParaRPr b="0" lang="en-US" sz="1600" spc="-1" strike="noStrike">
              <a:latin typeface="Arial"/>
            </a:endParaRPr>
          </a:p>
          <a:p>
            <a:pPr algn="ctr"/>
            <a:r>
              <a:rPr b="0" lang="en-US" sz="1600" spc="-1" strike="noStrike">
                <a:latin typeface="Arial"/>
              </a:rPr>
              <a:t>Senior Data Analyst</a:t>
            </a:r>
            <a:endParaRPr b="0" lang="en-US" sz="1600" spc="-1" strike="noStrike">
              <a:latin typeface="Arial"/>
            </a:endParaRPr>
          </a:p>
          <a:p>
            <a:pPr algn="ctr"/>
            <a:endParaRPr b="0" lang="en-US" sz="1600" spc="-1" strike="noStrike">
              <a:latin typeface="Arial"/>
            </a:endParaRPr>
          </a:p>
          <a:p>
            <a:pPr algn="ctr"/>
            <a:r>
              <a:rPr b="1" lang="en-US" sz="1600" spc="-1" strike="noStrike">
                <a:latin typeface="Arial"/>
              </a:rPr>
              <a:t>AfricaR</a:t>
            </a:r>
            <a:endParaRPr b="0" lang="en-US" sz="1600" spc="-1" strike="noStrike">
              <a:latin typeface="Arial"/>
            </a:endParaRPr>
          </a:p>
          <a:p>
            <a:pPr algn="ctr"/>
            <a:endParaRPr b="0" lang="en-US" sz="1600" spc="-1" strike="noStrike">
              <a:latin typeface="Arial"/>
            </a:endParaRPr>
          </a:p>
        </p:txBody>
      </p:sp>
      <p:sp>
        <p:nvSpPr>
          <p:cNvPr id="148" name="TextShape 4"/>
          <p:cNvSpPr txBox="1"/>
          <p:nvPr/>
        </p:nvSpPr>
        <p:spPr>
          <a:xfrm>
            <a:off x="7040160" y="4206240"/>
            <a:ext cx="2743200" cy="145008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/>
          <a:p>
            <a:pPr algn="ctr"/>
            <a:r>
              <a:rPr b="1" lang="en-US" sz="1600" spc="-1" strike="noStrike">
                <a:latin typeface="Arial"/>
              </a:rPr>
              <a:t>Christopher Maronga</a:t>
            </a:r>
            <a:endParaRPr b="0" lang="en-US" sz="1600" spc="-1" strike="noStrike">
              <a:latin typeface="Arial"/>
            </a:endParaRPr>
          </a:p>
          <a:p>
            <a:pPr algn="ctr"/>
            <a:endParaRPr b="0" lang="en-US" sz="1600" spc="-1" strike="noStrike">
              <a:latin typeface="Arial"/>
            </a:endParaRPr>
          </a:p>
          <a:p>
            <a:pPr algn="ctr"/>
            <a:r>
              <a:rPr b="0" lang="en-US" sz="1600" spc="-1" strike="noStrike">
                <a:latin typeface="Arial"/>
              </a:rPr>
              <a:t>Data Manager</a:t>
            </a:r>
            <a:endParaRPr b="0" lang="en-US" sz="1600" spc="-1" strike="noStrike">
              <a:latin typeface="Arial"/>
            </a:endParaRPr>
          </a:p>
          <a:p>
            <a:pPr algn="ctr"/>
            <a:endParaRPr b="0" lang="en-US" sz="1600" spc="-1" strike="noStrike">
              <a:latin typeface="Arial"/>
            </a:endParaRPr>
          </a:p>
          <a:p>
            <a:pPr algn="ctr"/>
            <a:r>
              <a:rPr b="1" lang="en-US" sz="1600" spc="-1" strike="noStrike">
                <a:latin typeface="Arial"/>
              </a:rPr>
              <a:t>KEMRI WELLCOME TRUST</a:t>
            </a:r>
            <a:endParaRPr b="0" lang="en-US" sz="1600" spc="-1" strike="noStrike">
              <a:latin typeface="Arial"/>
            </a:endParaRPr>
          </a:p>
          <a:p>
            <a:pPr algn="ctr"/>
            <a:endParaRPr b="0" lang="en-US" sz="1600" spc="-1" strike="noStrike">
              <a:latin typeface="Arial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5"/>
          <a:stretch/>
        </p:blipFill>
        <p:spPr>
          <a:xfrm>
            <a:off x="8339760" y="6034320"/>
            <a:ext cx="1739520" cy="1524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720" y="93240"/>
            <a:ext cx="7864200" cy="820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i="1" lang="en-US" sz="4000" spc="-1" strike="noStrike">
                <a:solidFill>
                  <a:srgbClr val="006699"/>
                </a:solidFill>
                <a:latin typeface="Arial"/>
              </a:rPr>
              <a:t>nairobi    : Objectives</a:t>
            </a:r>
            <a:endParaRPr b="0" lang="en-US" sz="4000" spc="-1" strike="noStrike">
              <a:solidFill>
                <a:srgbClr val="006699"/>
              </a:solidFill>
              <a:latin typeface="Arial"/>
            </a:endParaRPr>
          </a:p>
        </p:txBody>
      </p:sp>
      <p:sp>
        <p:nvSpPr>
          <p:cNvPr id="151" name="TextShape 2"/>
          <p:cNvSpPr txBox="1"/>
          <p:nvPr/>
        </p:nvSpPr>
        <p:spPr>
          <a:xfrm>
            <a:off x="504000" y="1244160"/>
            <a:ext cx="9071640" cy="4882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marL="216000" indent="-2160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Leverage open source R to impart practical data analytics skills.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Bring the current R users together.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Work with Kenyan universities, to re design the statistical R curriculum.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Introduce / enhance R in companies that work with data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1"/>
          <a:stretch/>
        </p:blipFill>
        <p:spPr>
          <a:xfrm>
            <a:off x="1828800" y="163080"/>
            <a:ext cx="640440" cy="561240"/>
          </a:xfrm>
          <a:prstGeom prst="rect">
            <a:avLst/>
          </a:prstGeom>
          <a:ln>
            <a:noFill/>
          </a:ln>
        </p:spPr>
      </p:pic>
      <p:pic>
        <p:nvPicPr>
          <p:cNvPr id="153" name="" descr=""/>
          <p:cNvPicPr/>
          <p:nvPr/>
        </p:nvPicPr>
        <p:blipFill>
          <a:blip r:embed="rId2"/>
          <a:stretch/>
        </p:blipFill>
        <p:spPr>
          <a:xfrm>
            <a:off x="8339760" y="6034320"/>
            <a:ext cx="1739520" cy="1524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>
                <p:childTnLst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720" y="93240"/>
            <a:ext cx="7864200" cy="820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i="1" lang="en-US" sz="4000" spc="-1" strike="noStrike">
                <a:solidFill>
                  <a:srgbClr val="006699"/>
                </a:solidFill>
                <a:latin typeface="Arial"/>
              </a:rPr>
              <a:t>nairobi   : </a:t>
            </a:r>
            <a:endParaRPr b="0" lang="en-US" sz="4000" spc="-1" strike="noStrike">
              <a:solidFill>
                <a:srgbClr val="006699"/>
              </a:solidFill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1737360" y="172080"/>
            <a:ext cx="640440" cy="561240"/>
          </a:xfrm>
          <a:prstGeom prst="rect">
            <a:avLst/>
          </a:prstGeom>
          <a:ln>
            <a:noFill/>
          </a:ln>
        </p:spPr>
      </p:pic>
      <p:pic>
        <p:nvPicPr>
          <p:cNvPr id="156" name="" descr=""/>
          <p:cNvPicPr/>
          <p:nvPr/>
        </p:nvPicPr>
        <p:blipFill>
          <a:blip r:embed="rId2"/>
          <a:stretch/>
        </p:blipFill>
        <p:spPr>
          <a:xfrm>
            <a:off x="8339760" y="6034320"/>
            <a:ext cx="1739520" cy="1524960"/>
          </a:xfrm>
          <a:prstGeom prst="rect">
            <a:avLst/>
          </a:prstGeom>
          <a:ln>
            <a:noFill/>
          </a:ln>
        </p:spPr>
      </p:pic>
      <p:pic>
        <p:nvPicPr>
          <p:cNvPr id="157" name="" descr=""/>
          <p:cNvPicPr/>
          <p:nvPr/>
        </p:nvPicPr>
        <p:blipFill>
          <a:blip r:embed="rId3">
            <a:alphaModFix amt="0"/>
          </a:blip>
        </p:blipFill>
        <p:spPr>
          <a:xfrm>
            <a:off x="4753440" y="1463040"/>
            <a:ext cx="5213520" cy="3474720"/>
          </a:xfrm>
          <a:prstGeom prst="rect">
            <a:avLst/>
          </a:prstGeom>
          <a:ln w="36720">
            <a:noFill/>
          </a:ln>
        </p:spPr>
      </p:pic>
      <p:pic>
        <p:nvPicPr>
          <p:cNvPr id="158" name="" descr=""/>
          <p:cNvPicPr/>
          <p:nvPr/>
        </p:nvPicPr>
        <p:blipFill>
          <a:blip r:embed="rId4">
            <a:alphaModFix amt="0"/>
          </a:blip>
        </p:blipFill>
        <p:spPr>
          <a:xfrm>
            <a:off x="107640" y="1463040"/>
            <a:ext cx="4632840" cy="3474720"/>
          </a:xfrm>
          <a:prstGeom prst="rect">
            <a:avLst/>
          </a:prstGeom>
          <a:ln w="36720">
            <a:noFill/>
          </a:ln>
        </p:spPr>
      </p:pic>
      <p:sp>
        <p:nvSpPr>
          <p:cNvPr id="159" name="TextShape 2"/>
          <p:cNvSpPr txBox="1"/>
          <p:nvPr/>
        </p:nvSpPr>
        <p:spPr>
          <a:xfrm>
            <a:off x="4846320" y="5120640"/>
            <a:ext cx="4480560" cy="33084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/>
          <a:p>
            <a:r>
              <a:rPr b="1" lang="en-US" sz="1800" spc="-1" strike="noStrike">
                <a:latin typeface="Arial"/>
              </a:rPr>
              <a:t>2</a:t>
            </a:r>
            <a:r>
              <a:rPr b="1" lang="en-US" sz="1800" spc="-1" strike="noStrike" baseline="101000">
                <a:latin typeface="Arial"/>
              </a:rPr>
              <a:t>nd</a:t>
            </a:r>
            <a:r>
              <a:rPr b="1" lang="en-US" sz="1800" spc="-1" strike="noStrike">
                <a:latin typeface="Arial"/>
              </a:rPr>
              <a:t>  MeetUp @ALX, Nairobi Garage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0" name="TextShape 3"/>
          <p:cNvSpPr txBox="1"/>
          <p:nvPr/>
        </p:nvSpPr>
        <p:spPr>
          <a:xfrm>
            <a:off x="1097280" y="5120640"/>
            <a:ext cx="2651760" cy="33084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/>
          <a:p>
            <a:r>
              <a:rPr b="1" lang="en-US" sz="1800" spc="-1" strike="noStrike">
                <a:latin typeface="Arial"/>
              </a:rPr>
              <a:t>1</a:t>
            </a:r>
            <a:r>
              <a:rPr b="1" lang="en-US" sz="1800" spc="-1" strike="noStrike" baseline="101000">
                <a:latin typeface="Arial"/>
              </a:rPr>
              <a:t>st</a:t>
            </a:r>
            <a:r>
              <a:rPr b="1" lang="en-US" sz="1800" spc="-1" strike="noStrike">
                <a:latin typeface="Arial"/>
              </a:rPr>
              <a:t> MeetUp @iHub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8339760" y="6034320"/>
            <a:ext cx="1739520" cy="1524960"/>
          </a:xfrm>
          <a:prstGeom prst="rect">
            <a:avLst/>
          </a:prstGeom>
          <a:ln>
            <a:noFill/>
          </a:ln>
        </p:spPr>
      </p:pic>
      <p:sp>
        <p:nvSpPr>
          <p:cNvPr id="162" name="TextShape 1"/>
          <p:cNvSpPr txBox="1"/>
          <p:nvPr/>
        </p:nvSpPr>
        <p:spPr>
          <a:xfrm>
            <a:off x="0" y="91440"/>
            <a:ext cx="9966960" cy="1124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i="1" lang="en-US" sz="4000" spc="-1" strike="noStrike">
                <a:solidFill>
                  <a:srgbClr val="006699"/>
                </a:solidFill>
                <a:latin typeface="Arial"/>
              </a:rPr>
              <a:t>Follow us on twitter</a:t>
            </a:r>
            <a:endParaRPr b="0" lang="en-US" sz="4000" spc="-1" strike="noStrike">
              <a:solidFill>
                <a:srgbClr val="006699"/>
              </a:solidFill>
              <a:latin typeface="Arial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2">
            <a:alphaModFix amt="0"/>
          </a:blip>
        </p:blipFill>
        <p:spPr>
          <a:xfrm>
            <a:off x="46440" y="1735200"/>
            <a:ext cx="4917960" cy="3899880"/>
          </a:xfrm>
          <a:prstGeom prst="rect">
            <a:avLst/>
          </a:prstGeom>
          <a:ln w="36720">
            <a:noFill/>
          </a:ln>
        </p:spPr>
      </p:pic>
      <p:pic>
        <p:nvPicPr>
          <p:cNvPr id="164" name="" descr=""/>
          <p:cNvPicPr/>
          <p:nvPr/>
        </p:nvPicPr>
        <p:blipFill>
          <a:blip r:embed="rId3">
            <a:alphaModFix amt="0"/>
          </a:blip>
        </p:blipFill>
        <p:spPr>
          <a:xfrm>
            <a:off x="4991040" y="1753200"/>
            <a:ext cx="4975920" cy="3916080"/>
          </a:xfrm>
          <a:prstGeom prst="rect">
            <a:avLst/>
          </a:prstGeom>
          <a:ln w="36720"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0" y="93240"/>
            <a:ext cx="7864200" cy="820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i="1" lang="en-US" sz="4000" spc="-1" strike="noStrike">
                <a:solidFill>
                  <a:srgbClr val="006699"/>
                </a:solidFill>
                <a:latin typeface="Arial"/>
              </a:rPr>
              <a:t>Statistical Languages</a:t>
            </a:r>
            <a:endParaRPr b="0" lang="en-US" sz="4000" spc="-1" strike="noStrike">
              <a:solidFill>
                <a:srgbClr val="006699"/>
              </a:solidFill>
              <a:latin typeface="Arial"/>
            </a:endParaRPr>
          </a:p>
        </p:txBody>
      </p:sp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5928480" y="4582440"/>
            <a:ext cx="3981240" cy="134460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2"/>
          <a:stretch/>
        </p:blipFill>
        <p:spPr>
          <a:xfrm>
            <a:off x="7502400" y="1659960"/>
            <a:ext cx="2152440" cy="2189880"/>
          </a:xfrm>
          <a:prstGeom prst="rect">
            <a:avLst/>
          </a:prstGeom>
          <a:ln>
            <a:noFill/>
          </a:ln>
        </p:spPr>
      </p:pic>
      <p:pic>
        <p:nvPicPr>
          <p:cNvPr id="90" name="" descr=""/>
          <p:cNvPicPr/>
          <p:nvPr/>
        </p:nvPicPr>
        <p:blipFill>
          <a:blip r:embed="rId3"/>
          <a:stretch/>
        </p:blipFill>
        <p:spPr>
          <a:xfrm>
            <a:off x="3656880" y="1510920"/>
            <a:ext cx="3566520" cy="1872000"/>
          </a:xfrm>
          <a:prstGeom prst="rect">
            <a:avLst/>
          </a:prstGeom>
          <a:ln>
            <a:noFill/>
          </a:ln>
        </p:spPr>
      </p:pic>
      <p:pic>
        <p:nvPicPr>
          <p:cNvPr id="91" name="" descr=""/>
          <p:cNvPicPr/>
          <p:nvPr/>
        </p:nvPicPr>
        <p:blipFill>
          <a:blip r:embed="rId4"/>
          <a:stretch/>
        </p:blipFill>
        <p:spPr>
          <a:xfrm>
            <a:off x="3656880" y="4023000"/>
            <a:ext cx="2011680" cy="2011680"/>
          </a:xfrm>
          <a:prstGeom prst="rect">
            <a:avLst/>
          </a:prstGeom>
          <a:ln>
            <a:noFill/>
          </a:ln>
        </p:spPr>
      </p:pic>
      <p:pic>
        <p:nvPicPr>
          <p:cNvPr id="92" name="" descr=""/>
          <p:cNvPicPr/>
          <p:nvPr/>
        </p:nvPicPr>
        <p:blipFill>
          <a:blip r:embed="rId5"/>
          <a:stretch/>
        </p:blipFill>
        <p:spPr>
          <a:xfrm>
            <a:off x="365040" y="3931200"/>
            <a:ext cx="2514600" cy="2468880"/>
          </a:xfrm>
          <a:prstGeom prst="rect">
            <a:avLst/>
          </a:prstGeom>
          <a:ln>
            <a:noFill/>
          </a:ln>
        </p:spPr>
      </p:pic>
      <p:pic>
        <p:nvPicPr>
          <p:cNvPr id="93" name="" descr=""/>
          <p:cNvPicPr/>
          <p:nvPr/>
        </p:nvPicPr>
        <p:blipFill>
          <a:blip r:embed="rId6"/>
          <a:stretch/>
        </p:blipFill>
        <p:spPr>
          <a:xfrm>
            <a:off x="731520" y="1481040"/>
            <a:ext cx="2285640" cy="2003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8339760" y="6034320"/>
            <a:ext cx="1739520" cy="1524960"/>
          </a:xfrm>
          <a:prstGeom prst="rect">
            <a:avLst/>
          </a:prstGeom>
          <a:ln>
            <a:noFill/>
          </a:ln>
        </p:spPr>
      </p:pic>
      <p:pic>
        <p:nvPicPr>
          <p:cNvPr id="166" name="" descr=""/>
          <p:cNvPicPr/>
          <p:nvPr/>
        </p:nvPicPr>
        <p:blipFill>
          <a:blip r:embed="rId2">
            <a:alphaModFix amt="0"/>
          </a:blip>
        </p:blipFill>
        <p:spPr>
          <a:xfrm>
            <a:off x="1524600" y="273600"/>
            <a:ext cx="6859080" cy="5487120"/>
          </a:xfrm>
          <a:prstGeom prst="rect">
            <a:avLst/>
          </a:prstGeom>
          <a:ln w="36720"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0" y="27720"/>
            <a:ext cx="9144000" cy="951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i="1" lang="en-US" sz="4000" spc="-1" strike="noStrike">
                <a:solidFill>
                  <a:srgbClr val="006699"/>
                </a:solidFill>
                <a:latin typeface="Arial"/>
              </a:rPr>
              <a:t>Statistical Languages (Data Science)</a:t>
            </a:r>
            <a:endParaRPr b="0" lang="en-US" sz="4000" spc="-1" strike="noStrike">
              <a:solidFill>
                <a:srgbClr val="006699"/>
              </a:solidFill>
              <a:latin typeface="Arial"/>
            </a:endParaRPr>
          </a:p>
        </p:txBody>
      </p:sp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5928480" y="4582440"/>
            <a:ext cx="3981240" cy="1344600"/>
          </a:xfrm>
          <a:prstGeom prst="rect">
            <a:avLst/>
          </a:prstGeom>
          <a:ln>
            <a:noFill/>
          </a:ln>
        </p:spPr>
      </p:pic>
      <p:pic>
        <p:nvPicPr>
          <p:cNvPr id="96" name="" descr=""/>
          <p:cNvPicPr/>
          <p:nvPr/>
        </p:nvPicPr>
        <p:blipFill>
          <a:blip r:embed="rId2"/>
          <a:stretch/>
        </p:blipFill>
        <p:spPr>
          <a:xfrm>
            <a:off x="7502400" y="1659960"/>
            <a:ext cx="2152440" cy="2189880"/>
          </a:xfrm>
          <a:prstGeom prst="rect">
            <a:avLst/>
          </a:prstGeom>
          <a:ln>
            <a:noFill/>
          </a:ln>
        </p:spPr>
      </p:pic>
      <p:pic>
        <p:nvPicPr>
          <p:cNvPr id="97" name="" descr=""/>
          <p:cNvPicPr/>
          <p:nvPr/>
        </p:nvPicPr>
        <p:blipFill>
          <a:blip r:embed="rId3"/>
          <a:stretch/>
        </p:blipFill>
        <p:spPr>
          <a:xfrm>
            <a:off x="3656880" y="1510920"/>
            <a:ext cx="3566520" cy="1872000"/>
          </a:xfrm>
          <a:prstGeom prst="rect">
            <a:avLst/>
          </a:prstGeom>
          <a:ln>
            <a:noFill/>
          </a:ln>
        </p:spPr>
      </p:pic>
      <p:pic>
        <p:nvPicPr>
          <p:cNvPr id="98" name="" descr=""/>
          <p:cNvPicPr/>
          <p:nvPr/>
        </p:nvPicPr>
        <p:blipFill>
          <a:blip r:embed="rId4"/>
          <a:stretch/>
        </p:blipFill>
        <p:spPr>
          <a:xfrm>
            <a:off x="3656880" y="4023000"/>
            <a:ext cx="2011680" cy="2011680"/>
          </a:xfrm>
          <a:prstGeom prst="rect">
            <a:avLst/>
          </a:prstGeom>
          <a:ln>
            <a:noFill/>
          </a:ln>
        </p:spPr>
      </p:pic>
      <p:pic>
        <p:nvPicPr>
          <p:cNvPr id="99" name="" descr=""/>
          <p:cNvPicPr/>
          <p:nvPr/>
        </p:nvPicPr>
        <p:blipFill>
          <a:blip r:embed="rId5"/>
          <a:stretch/>
        </p:blipFill>
        <p:spPr>
          <a:xfrm>
            <a:off x="365040" y="3931200"/>
            <a:ext cx="2514600" cy="2468880"/>
          </a:xfrm>
          <a:prstGeom prst="rect">
            <a:avLst/>
          </a:prstGeom>
          <a:ln>
            <a:noFill/>
          </a:ln>
        </p:spPr>
      </p:pic>
      <p:pic>
        <p:nvPicPr>
          <p:cNvPr id="100" name="" descr=""/>
          <p:cNvPicPr/>
          <p:nvPr/>
        </p:nvPicPr>
        <p:blipFill>
          <a:blip r:embed="rId6"/>
          <a:stretch/>
        </p:blipFill>
        <p:spPr>
          <a:xfrm>
            <a:off x="731520" y="1481040"/>
            <a:ext cx="2285640" cy="2003760"/>
          </a:xfrm>
          <a:prstGeom prst="rect">
            <a:avLst/>
          </a:prstGeom>
          <a:ln>
            <a:noFill/>
          </a:ln>
        </p:spPr>
      </p:pic>
      <p:sp>
        <p:nvSpPr>
          <p:cNvPr id="101" name="CustomShape 2"/>
          <p:cNvSpPr/>
          <p:nvPr/>
        </p:nvSpPr>
        <p:spPr>
          <a:xfrm>
            <a:off x="255600" y="1324800"/>
            <a:ext cx="3108960" cy="2377080"/>
          </a:xfrm>
          <a:custGeom>
            <a:avLst/>
            <a:gdLst/>
            <a:ahLst/>
            <a:rect l="0" t="0" r="r" b="b"/>
            <a:pathLst>
              <a:path w="8638" h="6605">
                <a:moveTo>
                  <a:pt x="1100" y="0"/>
                </a:moveTo>
                <a:cubicBezTo>
                  <a:pt x="550" y="0"/>
                  <a:pt x="0" y="550"/>
                  <a:pt x="0" y="1100"/>
                </a:cubicBezTo>
                <a:lnTo>
                  <a:pt x="0" y="5503"/>
                </a:lnTo>
                <a:cubicBezTo>
                  <a:pt x="0" y="6053"/>
                  <a:pt x="550" y="6604"/>
                  <a:pt x="1100" y="6604"/>
                </a:cubicBezTo>
                <a:lnTo>
                  <a:pt x="7536" y="6604"/>
                </a:lnTo>
                <a:cubicBezTo>
                  <a:pt x="8086" y="6604"/>
                  <a:pt x="8637" y="6053"/>
                  <a:pt x="8637" y="5503"/>
                </a:cubicBezTo>
                <a:lnTo>
                  <a:pt x="8637" y="1100"/>
                </a:lnTo>
                <a:cubicBezTo>
                  <a:pt x="8637" y="550"/>
                  <a:pt x="8086" y="0"/>
                  <a:pt x="7536" y="0"/>
                </a:cubicBezTo>
                <a:lnTo>
                  <a:pt x="1100" y="0"/>
                </a:lnTo>
              </a:path>
            </a:pathLst>
          </a:custGeom>
          <a:noFill/>
          <a:ln w="3672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3"/>
          <p:cNvSpPr/>
          <p:nvPr/>
        </p:nvSpPr>
        <p:spPr>
          <a:xfrm>
            <a:off x="6308640" y="4114440"/>
            <a:ext cx="3657600" cy="2194200"/>
          </a:xfrm>
          <a:custGeom>
            <a:avLst/>
            <a:gdLst/>
            <a:ahLst/>
            <a:rect l="0" t="0" r="r" b="b"/>
            <a:pathLst>
              <a:path w="10162" h="6097">
                <a:moveTo>
                  <a:pt x="1016" y="0"/>
                </a:moveTo>
                <a:cubicBezTo>
                  <a:pt x="508" y="0"/>
                  <a:pt x="0" y="508"/>
                  <a:pt x="0" y="1016"/>
                </a:cubicBezTo>
                <a:lnTo>
                  <a:pt x="0" y="5080"/>
                </a:lnTo>
                <a:cubicBezTo>
                  <a:pt x="0" y="5588"/>
                  <a:pt x="508" y="6096"/>
                  <a:pt x="1016" y="6096"/>
                </a:cubicBezTo>
                <a:lnTo>
                  <a:pt x="9145" y="6096"/>
                </a:lnTo>
                <a:cubicBezTo>
                  <a:pt x="9653" y="6096"/>
                  <a:pt x="10161" y="5588"/>
                  <a:pt x="10161" y="5080"/>
                </a:cubicBezTo>
                <a:lnTo>
                  <a:pt x="10161" y="1016"/>
                </a:lnTo>
                <a:cubicBezTo>
                  <a:pt x="10161" y="508"/>
                  <a:pt x="9653" y="0"/>
                  <a:pt x="9145" y="0"/>
                </a:cubicBezTo>
                <a:lnTo>
                  <a:pt x="1016" y="0"/>
                </a:lnTo>
              </a:path>
            </a:pathLst>
          </a:custGeom>
          <a:noFill/>
          <a:ln w="3672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0" y="93240"/>
            <a:ext cx="7864200" cy="820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i="1" lang="en-US" sz="4000" spc="-1" strike="noStrike">
                <a:solidFill>
                  <a:srgbClr val="006699"/>
                </a:solidFill>
                <a:latin typeface="Arial"/>
              </a:rPr>
              <a:t>Why use R?</a:t>
            </a:r>
            <a:endParaRPr b="0" lang="en-US" sz="4000" spc="-1" strike="noStrike">
              <a:solidFill>
                <a:srgbClr val="006699"/>
              </a:solidFill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>
            <a:alphaModFix amt="0"/>
          </a:blip>
          <a:srcRect l="0" t="16555" r="0" b="0"/>
        </p:blipFill>
        <p:spPr>
          <a:xfrm rot="21595200">
            <a:off x="24120" y="784800"/>
            <a:ext cx="10058400" cy="5023080"/>
          </a:xfrm>
          <a:prstGeom prst="rect">
            <a:avLst/>
          </a:prstGeom>
          <a:ln w="36720">
            <a:noFill/>
          </a:ln>
        </p:spPr>
      </p:pic>
      <p:pic>
        <p:nvPicPr>
          <p:cNvPr id="105" name="" descr=""/>
          <p:cNvPicPr/>
          <p:nvPr/>
        </p:nvPicPr>
        <p:blipFill>
          <a:blip r:embed="rId2"/>
          <a:stretch/>
        </p:blipFill>
        <p:spPr>
          <a:xfrm>
            <a:off x="8235720" y="5942880"/>
            <a:ext cx="1843920" cy="161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0" y="93240"/>
            <a:ext cx="7864200" cy="820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i="1" lang="en-US" sz="4000" spc="-1" strike="noStrike">
                <a:solidFill>
                  <a:srgbClr val="006699"/>
                </a:solidFill>
                <a:latin typeface="Arial"/>
              </a:rPr>
              <a:t>Why use R? Cont’d</a:t>
            </a:r>
            <a:endParaRPr b="0" lang="en-US" sz="4000" spc="-1" strike="noStrike">
              <a:solidFill>
                <a:srgbClr val="006699"/>
              </a:solidFill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8235720" y="5942880"/>
            <a:ext cx="1843920" cy="1616400"/>
          </a:xfrm>
          <a:prstGeom prst="rect">
            <a:avLst/>
          </a:prstGeom>
          <a:ln>
            <a:noFill/>
          </a:ln>
        </p:spPr>
      </p:pic>
      <p:pic>
        <p:nvPicPr>
          <p:cNvPr id="108" name="" descr=""/>
          <p:cNvPicPr/>
          <p:nvPr/>
        </p:nvPicPr>
        <p:blipFill>
          <a:blip r:embed="rId2">
            <a:alphaModFix amt="0"/>
          </a:blip>
        </p:blipFill>
        <p:spPr>
          <a:xfrm>
            <a:off x="640080" y="807480"/>
            <a:ext cx="7947360" cy="5135400"/>
          </a:xfrm>
          <a:prstGeom prst="rect">
            <a:avLst/>
          </a:prstGeom>
          <a:ln w="36720"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91440" y="91440"/>
            <a:ext cx="9144000" cy="1188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i="1" lang="en-US" sz="4000" spc="-1" strike="noStrike">
                <a:solidFill>
                  <a:srgbClr val="006699"/>
                </a:solidFill>
                <a:latin typeface="Arial"/>
              </a:rPr>
              <a:t>General Use Cases</a:t>
            </a:r>
            <a:endParaRPr b="0" lang="en-US" sz="4000" spc="-1" strike="noStrike">
              <a:solidFill>
                <a:srgbClr val="006699"/>
              </a:solidFill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8228880" y="5937120"/>
            <a:ext cx="1850400" cy="162216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2">
            <a:alphaModFix amt="0"/>
          </a:blip>
        </p:blipFill>
        <p:spPr>
          <a:xfrm>
            <a:off x="183240" y="1188720"/>
            <a:ext cx="9509760" cy="4629600"/>
          </a:xfrm>
          <a:prstGeom prst="rect">
            <a:avLst/>
          </a:prstGeom>
          <a:ln w="36720"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360" y="-18360"/>
            <a:ext cx="9692640" cy="932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i="1" lang="en-US" sz="4000" spc="-1" strike="noStrike">
                <a:solidFill>
                  <a:srgbClr val="006699"/>
                </a:solidFill>
                <a:latin typeface="Arial"/>
              </a:rPr>
              <a:t>General Use Cases: </a:t>
            </a:r>
            <a:r>
              <a:rPr b="1" i="1" lang="en-US" sz="4000" spc="-1" strike="noStrike">
                <a:solidFill>
                  <a:srgbClr val="006699"/>
                </a:solidFill>
                <a:latin typeface="Arial"/>
              </a:rPr>
              <a:t>Cont'd</a:t>
            </a:r>
            <a:endParaRPr b="0" lang="en-US" sz="4000" spc="-1" strike="noStrike">
              <a:solidFill>
                <a:srgbClr val="006699"/>
              </a:solidFill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8228880" y="5937120"/>
            <a:ext cx="1850400" cy="1622160"/>
          </a:xfrm>
          <a:prstGeom prst="rect">
            <a:avLst/>
          </a:prstGeom>
          <a:ln>
            <a:noFill/>
          </a:ln>
        </p:spPr>
      </p:pic>
      <p:pic>
        <p:nvPicPr>
          <p:cNvPr id="114" name="" descr=""/>
          <p:cNvPicPr/>
          <p:nvPr/>
        </p:nvPicPr>
        <p:blipFill>
          <a:blip r:embed="rId2">
            <a:alphaModFix amt="0"/>
          </a:blip>
        </p:blipFill>
        <p:spPr>
          <a:xfrm>
            <a:off x="61200" y="1150920"/>
            <a:ext cx="4876560" cy="1958040"/>
          </a:xfrm>
          <a:prstGeom prst="rect">
            <a:avLst/>
          </a:prstGeom>
          <a:ln w="36720">
            <a:noFill/>
          </a:ln>
        </p:spPr>
      </p:pic>
      <p:pic>
        <p:nvPicPr>
          <p:cNvPr id="115" name="" descr=""/>
          <p:cNvPicPr/>
          <p:nvPr/>
        </p:nvPicPr>
        <p:blipFill>
          <a:blip r:embed="rId3">
            <a:alphaModFix amt="0"/>
          </a:blip>
        </p:blipFill>
        <p:spPr>
          <a:xfrm>
            <a:off x="5363640" y="914400"/>
            <a:ext cx="3780360" cy="2388960"/>
          </a:xfrm>
          <a:prstGeom prst="rect">
            <a:avLst/>
          </a:prstGeom>
          <a:ln w="36720">
            <a:noFill/>
          </a:ln>
        </p:spPr>
      </p:pic>
      <p:pic>
        <p:nvPicPr>
          <p:cNvPr id="116" name="Google Shape;173;p26" descr=""/>
          <p:cNvPicPr/>
          <p:nvPr/>
        </p:nvPicPr>
        <p:blipFill>
          <a:blip r:embed="rId4">
            <a:alphaModFix amt="0"/>
          </a:blip>
        </p:blipFill>
        <p:spPr>
          <a:xfrm>
            <a:off x="548640" y="3200400"/>
            <a:ext cx="3025800" cy="3108960"/>
          </a:xfrm>
          <a:prstGeom prst="rect">
            <a:avLst/>
          </a:prstGeom>
          <a:ln>
            <a:noFill/>
          </a:ln>
        </p:spPr>
      </p:pic>
      <p:pic>
        <p:nvPicPr>
          <p:cNvPr id="117" name="" descr=""/>
          <p:cNvPicPr/>
          <p:nvPr/>
        </p:nvPicPr>
        <p:blipFill>
          <a:blip r:embed="rId5">
            <a:alphaModFix amt="0"/>
          </a:blip>
        </p:blipFill>
        <p:spPr>
          <a:xfrm>
            <a:off x="5394960" y="3264840"/>
            <a:ext cx="3786840" cy="2495880"/>
          </a:xfrm>
          <a:prstGeom prst="rect">
            <a:avLst/>
          </a:prstGeom>
          <a:ln w="36720"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360" y="-18360"/>
            <a:ext cx="9692640" cy="1024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i="1" lang="en-US" sz="4000" spc="-1" strike="noStrike">
                <a:solidFill>
                  <a:srgbClr val="006699"/>
                </a:solidFill>
                <a:latin typeface="Arial"/>
              </a:rPr>
              <a:t>Use Cases: Finance and </a:t>
            </a:r>
            <a:r>
              <a:rPr b="1" i="1" lang="en-US" sz="4000" spc="-1" strike="noStrike">
                <a:solidFill>
                  <a:srgbClr val="006699"/>
                </a:solidFill>
                <a:latin typeface="Arial"/>
              </a:rPr>
              <a:t>Actuarial Science</a:t>
            </a:r>
            <a:endParaRPr b="0" lang="en-US" sz="4000" spc="-1" strike="noStrike">
              <a:solidFill>
                <a:srgbClr val="006699"/>
              </a:solidFill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8228880" y="5937120"/>
            <a:ext cx="1850400" cy="1622160"/>
          </a:xfrm>
          <a:prstGeom prst="rect">
            <a:avLst/>
          </a:prstGeom>
          <a:ln>
            <a:noFill/>
          </a:ln>
        </p:spPr>
      </p:pic>
      <p:pic>
        <p:nvPicPr>
          <p:cNvPr id="120" name="" descr=""/>
          <p:cNvPicPr/>
          <p:nvPr/>
        </p:nvPicPr>
        <p:blipFill>
          <a:blip r:embed="rId2">
            <a:alphaModFix amt="0"/>
          </a:blip>
        </p:blipFill>
        <p:spPr>
          <a:xfrm>
            <a:off x="152640" y="1028880"/>
            <a:ext cx="8899920" cy="4914720"/>
          </a:xfrm>
          <a:prstGeom prst="rect">
            <a:avLst/>
          </a:prstGeom>
          <a:ln w="36720"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360" y="-18360"/>
            <a:ext cx="9692640" cy="1024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i="1" lang="en-US" sz="4000" spc="-1" strike="noStrike">
                <a:solidFill>
                  <a:srgbClr val="006699"/>
                </a:solidFill>
                <a:latin typeface="Arial"/>
              </a:rPr>
              <a:t>Use Cases: Finance and </a:t>
            </a:r>
            <a:r>
              <a:rPr b="1" i="1" lang="en-US" sz="4000" spc="-1" strike="noStrike">
                <a:solidFill>
                  <a:srgbClr val="006699"/>
                </a:solidFill>
                <a:latin typeface="Arial"/>
              </a:rPr>
              <a:t>Actuarial Science Cont’d</a:t>
            </a:r>
            <a:endParaRPr b="0" lang="en-US" sz="4000" spc="-1" strike="noStrike">
              <a:solidFill>
                <a:srgbClr val="006699"/>
              </a:solidFill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8228880" y="5937120"/>
            <a:ext cx="1850400" cy="1622160"/>
          </a:xfrm>
          <a:prstGeom prst="rect">
            <a:avLst/>
          </a:prstGeom>
          <a:ln>
            <a:noFill/>
          </a:ln>
        </p:spPr>
      </p:pic>
      <p:pic>
        <p:nvPicPr>
          <p:cNvPr id="123" name="" descr=""/>
          <p:cNvPicPr/>
          <p:nvPr/>
        </p:nvPicPr>
        <p:blipFill>
          <a:blip r:embed="rId2">
            <a:alphaModFix amt="0"/>
          </a:blip>
        </p:blipFill>
        <p:spPr>
          <a:xfrm>
            <a:off x="360" y="1280160"/>
            <a:ext cx="10079640" cy="3839400"/>
          </a:xfrm>
          <a:prstGeom prst="rect">
            <a:avLst/>
          </a:prstGeom>
          <a:ln w="36720"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1746</TotalTime>
  <Application>LibreOffice/6.0.3.2$Linux_X86_64 LibreOffice_project/00m0$Build-2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2019-08-04T12:56:07Z</dcterms:created>
  <dc:creator/>
  <dc:description/>
  <dc:language>en-US</dc:language>
  <cp:lastModifiedBy/>
  <dcterms:modified xsi:type="dcterms:W3CDTF">2019-09-20T14:39:56Z</dcterms:modified>
  <cp:revision>50</cp:revision>
  <dc:subject/>
  <dc:title>Blue Curve</dc:title>
</cp:coreProperties>
</file>